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lvl="0">
      <a:defRPr lang="tr-T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276"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4E53040-5D4F-4BAA-B1B3-CC1D40CFD7F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88B36083-7DFA-47E8-833B-8E186D254A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91112564-B4D3-47B8-B50A-056E2762CA54}"/>
              </a:ext>
            </a:extLst>
          </p:cNvPr>
          <p:cNvSpPr>
            <a:spLocks noGrp="1"/>
          </p:cNvSpPr>
          <p:nvPr>
            <p:ph type="dt" sz="half" idx="10"/>
          </p:nvPr>
        </p:nvSpPr>
        <p:spPr/>
        <p:txBody>
          <a:bodyPr/>
          <a:lstStyle/>
          <a:p>
            <a:fld id="{44777841-53D9-4749-AFD1-E4E39E3CBC2D}" type="datetimeFigureOut">
              <a:rPr lang="tr-TR" smtClean="0"/>
              <a:pPr/>
              <a:t>04.11.2021</a:t>
            </a:fld>
            <a:endParaRPr lang="tr-TR"/>
          </a:p>
        </p:txBody>
      </p:sp>
      <p:sp>
        <p:nvSpPr>
          <p:cNvPr id="5" name="Alt Bilgi Yer Tutucusu 4">
            <a:extLst>
              <a:ext uri="{FF2B5EF4-FFF2-40B4-BE49-F238E27FC236}">
                <a16:creationId xmlns="" xmlns:a16="http://schemas.microsoft.com/office/drawing/2014/main" id="{7F7DB528-4D54-460C-BE42-D87C33A04EE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08014835-FBAD-427D-A52D-443E4AAC6618}"/>
              </a:ext>
            </a:extLst>
          </p:cNvPr>
          <p:cNvSpPr>
            <a:spLocks noGrp="1"/>
          </p:cNvSpPr>
          <p:nvPr>
            <p:ph type="sldNum" sz="quarter" idx="12"/>
          </p:nvPr>
        </p:nvSpPr>
        <p:spPr/>
        <p:txBody>
          <a:bodyPr/>
          <a:lstStyle/>
          <a:p>
            <a:fld id="{89EAC34C-0FAE-46ED-AC46-4860BBF772F0}" type="slidenum">
              <a:rPr lang="tr-TR" smtClean="0"/>
              <a:pPr/>
              <a:t>‹#›</a:t>
            </a:fld>
            <a:endParaRPr lang="tr-TR"/>
          </a:p>
        </p:txBody>
      </p:sp>
    </p:spTree>
    <p:extLst>
      <p:ext uri="{BB962C8B-B14F-4D97-AF65-F5344CB8AC3E}">
        <p14:creationId xmlns:p14="http://schemas.microsoft.com/office/powerpoint/2010/main" val="425154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75046E0-561D-4FC2-99B3-8BAABCD2966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D6CC19F2-E434-4455-B306-B224B2F37158}"/>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5C37CC52-7A61-4EB5-BA7E-82A5248E7CDF}"/>
              </a:ext>
            </a:extLst>
          </p:cNvPr>
          <p:cNvSpPr>
            <a:spLocks noGrp="1"/>
          </p:cNvSpPr>
          <p:nvPr>
            <p:ph type="dt" sz="half" idx="10"/>
          </p:nvPr>
        </p:nvSpPr>
        <p:spPr/>
        <p:txBody>
          <a:bodyPr/>
          <a:lstStyle/>
          <a:p>
            <a:fld id="{44777841-53D9-4749-AFD1-E4E39E3CBC2D}" type="datetimeFigureOut">
              <a:rPr lang="tr-TR" smtClean="0"/>
              <a:pPr/>
              <a:t>04.11.2021</a:t>
            </a:fld>
            <a:endParaRPr lang="tr-TR"/>
          </a:p>
        </p:txBody>
      </p:sp>
      <p:sp>
        <p:nvSpPr>
          <p:cNvPr id="5" name="Alt Bilgi Yer Tutucusu 4">
            <a:extLst>
              <a:ext uri="{FF2B5EF4-FFF2-40B4-BE49-F238E27FC236}">
                <a16:creationId xmlns="" xmlns:a16="http://schemas.microsoft.com/office/drawing/2014/main" id="{251F4607-55EC-4D47-B5CA-C678479414C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4825DB92-C307-457C-B506-55213E58C6DF}"/>
              </a:ext>
            </a:extLst>
          </p:cNvPr>
          <p:cNvSpPr>
            <a:spLocks noGrp="1"/>
          </p:cNvSpPr>
          <p:nvPr>
            <p:ph type="sldNum" sz="quarter" idx="12"/>
          </p:nvPr>
        </p:nvSpPr>
        <p:spPr/>
        <p:txBody>
          <a:bodyPr/>
          <a:lstStyle/>
          <a:p>
            <a:fld id="{89EAC34C-0FAE-46ED-AC46-4860BBF772F0}" type="slidenum">
              <a:rPr lang="tr-TR" smtClean="0"/>
              <a:pPr/>
              <a:t>‹#›</a:t>
            </a:fld>
            <a:endParaRPr lang="tr-TR"/>
          </a:p>
        </p:txBody>
      </p:sp>
    </p:spTree>
    <p:extLst>
      <p:ext uri="{BB962C8B-B14F-4D97-AF65-F5344CB8AC3E}">
        <p14:creationId xmlns:p14="http://schemas.microsoft.com/office/powerpoint/2010/main" val="333914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993B8560-10C3-4ECE-853E-A24BBFD8CF0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BE1C79C2-3316-440C-96CE-A3FE9CBB4078}"/>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14CE0B8F-9464-4CCC-B0FA-C9A4BDADC620}"/>
              </a:ext>
            </a:extLst>
          </p:cNvPr>
          <p:cNvSpPr>
            <a:spLocks noGrp="1"/>
          </p:cNvSpPr>
          <p:nvPr>
            <p:ph type="dt" sz="half" idx="10"/>
          </p:nvPr>
        </p:nvSpPr>
        <p:spPr/>
        <p:txBody>
          <a:bodyPr/>
          <a:lstStyle/>
          <a:p>
            <a:fld id="{44777841-53D9-4749-AFD1-E4E39E3CBC2D}" type="datetimeFigureOut">
              <a:rPr lang="tr-TR" smtClean="0"/>
              <a:pPr/>
              <a:t>04.11.2021</a:t>
            </a:fld>
            <a:endParaRPr lang="tr-TR"/>
          </a:p>
        </p:txBody>
      </p:sp>
      <p:sp>
        <p:nvSpPr>
          <p:cNvPr id="5" name="Alt Bilgi Yer Tutucusu 4">
            <a:extLst>
              <a:ext uri="{FF2B5EF4-FFF2-40B4-BE49-F238E27FC236}">
                <a16:creationId xmlns="" xmlns:a16="http://schemas.microsoft.com/office/drawing/2014/main" id="{9B96521F-76B0-426D-8E69-B04B0A61BA3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AC532EF4-6660-4AA3-9452-7724EF0A1489}"/>
              </a:ext>
            </a:extLst>
          </p:cNvPr>
          <p:cNvSpPr>
            <a:spLocks noGrp="1"/>
          </p:cNvSpPr>
          <p:nvPr>
            <p:ph type="sldNum" sz="quarter" idx="12"/>
          </p:nvPr>
        </p:nvSpPr>
        <p:spPr/>
        <p:txBody>
          <a:bodyPr/>
          <a:lstStyle/>
          <a:p>
            <a:fld id="{89EAC34C-0FAE-46ED-AC46-4860BBF772F0}" type="slidenum">
              <a:rPr lang="tr-TR" smtClean="0"/>
              <a:pPr/>
              <a:t>‹#›</a:t>
            </a:fld>
            <a:endParaRPr lang="tr-TR"/>
          </a:p>
        </p:txBody>
      </p:sp>
    </p:spTree>
    <p:extLst>
      <p:ext uri="{BB962C8B-B14F-4D97-AF65-F5344CB8AC3E}">
        <p14:creationId xmlns:p14="http://schemas.microsoft.com/office/powerpoint/2010/main" val="21029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95458EE-D4E9-4EC3-8F75-1F9FE1BF825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77444CAC-4DDF-45E1-91D6-B6479E54B71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51D145B1-BC15-4AD4-B456-A5CFD8CA83E2}"/>
              </a:ext>
            </a:extLst>
          </p:cNvPr>
          <p:cNvSpPr>
            <a:spLocks noGrp="1"/>
          </p:cNvSpPr>
          <p:nvPr>
            <p:ph type="dt" sz="half" idx="10"/>
          </p:nvPr>
        </p:nvSpPr>
        <p:spPr/>
        <p:txBody>
          <a:bodyPr/>
          <a:lstStyle/>
          <a:p>
            <a:fld id="{44777841-53D9-4749-AFD1-E4E39E3CBC2D}" type="datetimeFigureOut">
              <a:rPr lang="tr-TR" smtClean="0"/>
              <a:pPr/>
              <a:t>04.11.2021</a:t>
            </a:fld>
            <a:endParaRPr lang="tr-TR"/>
          </a:p>
        </p:txBody>
      </p:sp>
      <p:sp>
        <p:nvSpPr>
          <p:cNvPr id="5" name="Alt Bilgi Yer Tutucusu 4">
            <a:extLst>
              <a:ext uri="{FF2B5EF4-FFF2-40B4-BE49-F238E27FC236}">
                <a16:creationId xmlns="" xmlns:a16="http://schemas.microsoft.com/office/drawing/2014/main" id="{C2C40C06-634D-4938-8DF2-5E10613AC4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2973954E-40F8-4EB4-9098-B74E66AEAB71}"/>
              </a:ext>
            </a:extLst>
          </p:cNvPr>
          <p:cNvSpPr>
            <a:spLocks noGrp="1"/>
          </p:cNvSpPr>
          <p:nvPr>
            <p:ph type="sldNum" sz="quarter" idx="12"/>
          </p:nvPr>
        </p:nvSpPr>
        <p:spPr/>
        <p:txBody>
          <a:bodyPr/>
          <a:lstStyle/>
          <a:p>
            <a:fld id="{89EAC34C-0FAE-46ED-AC46-4860BBF772F0}" type="slidenum">
              <a:rPr lang="tr-TR" smtClean="0"/>
              <a:pPr/>
              <a:t>‹#›</a:t>
            </a:fld>
            <a:endParaRPr lang="tr-TR"/>
          </a:p>
        </p:txBody>
      </p:sp>
    </p:spTree>
    <p:extLst>
      <p:ext uri="{BB962C8B-B14F-4D97-AF65-F5344CB8AC3E}">
        <p14:creationId xmlns:p14="http://schemas.microsoft.com/office/powerpoint/2010/main" val="223446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3A90FF9-EEC6-4119-B991-E8F494AF9FD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941DADD3-83D0-47F0-9E96-7CECDD0CD9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 xmlns:a16="http://schemas.microsoft.com/office/drawing/2014/main" id="{D1649361-4AB0-48C4-8282-19EB6B6B786F}"/>
              </a:ext>
            </a:extLst>
          </p:cNvPr>
          <p:cNvSpPr>
            <a:spLocks noGrp="1"/>
          </p:cNvSpPr>
          <p:nvPr>
            <p:ph type="dt" sz="half" idx="10"/>
          </p:nvPr>
        </p:nvSpPr>
        <p:spPr/>
        <p:txBody>
          <a:bodyPr/>
          <a:lstStyle/>
          <a:p>
            <a:fld id="{44777841-53D9-4749-AFD1-E4E39E3CBC2D}" type="datetimeFigureOut">
              <a:rPr lang="tr-TR" smtClean="0"/>
              <a:pPr/>
              <a:t>04.11.2021</a:t>
            </a:fld>
            <a:endParaRPr lang="tr-TR"/>
          </a:p>
        </p:txBody>
      </p:sp>
      <p:sp>
        <p:nvSpPr>
          <p:cNvPr id="5" name="Alt Bilgi Yer Tutucusu 4">
            <a:extLst>
              <a:ext uri="{FF2B5EF4-FFF2-40B4-BE49-F238E27FC236}">
                <a16:creationId xmlns="" xmlns:a16="http://schemas.microsoft.com/office/drawing/2014/main" id="{827663E4-3CE7-4B27-8431-C4030100BAC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71CA4D0B-D792-4D35-8DBB-91ECE1E53F69}"/>
              </a:ext>
            </a:extLst>
          </p:cNvPr>
          <p:cNvSpPr>
            <a:spLocks noGrp="1"/>
          </p:cNvSpPr>
          <p:nvPr>
            <p:ph type="sldNum" sz="quarter" idx="12"/>
          </p:nvPr>
        </p:nvSpPr>
        <p:spPr/>
        <p:txBody>
          <a:bodyPr/>
          <a:lstStyle/>
          <a:p>
            <a:fld id="{89EAC34C-0FAE-46ED-AC46-4860BBF772F0}" type="slidenum">
              <a:rPr lang="tr-TR" smtClean="0"/>
              <a:pPr/>
              <a:t>‹#›</a:t>
            </a:fld>
            <a:endParaRPr lang="tr-TR"/>
          </a:p>
        </p:txBody>
      </p:sp>
    </p:spTree>
    <p:extLst>
      <p:ext uri="{BB962C8B-B14F-4D97-AF65-F5344CB8AC3E}">
        <p14:creationId xmlns:p14="http://schemas.microsoft.com/office/powerpoint/2010/main" val="231999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C863041-2E3E-4AC8-84A4-8F3DDFF626C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1900B66B-E410-475F-8958-A2145C5298CF}"/>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8623CDF3-3C38-4C0F-9955-6EB0ABBDC50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2EA6FA0C-1734-4486-9BDD-5DC0E3E37320}"/>
              </a:ext>
            </a:extLst>
          </p:cNvPr>
          <p:cNvSpPr>
            <a:spLocks noGrp="1"/>
          </p:cNvSpPr>
          <p:nvPr>
            <p:ph type="dt" sz="half" idx="10"/>
          </p:nvPr>
        </p:nvSpPr>
        <p:spPr/>
        <p:txBody>
          <a:bodyPr/>
          <a:lstStyle/>
          <a:p>
            <a:fld id="{44777841-53D9-4749-AFD1-E4E39E3CBC2D}" type="datetimeFigureOut">
              <a:rPr lang="tr-TR" smtClean="0"/>
              <a:pPr/>
              <a:t>04.11.2021</a:t>
            </a:fld>
            <a:endParaRPr lang="tr-TR"/>
          </a:p>
        </p:txBody>
      </p:sp>
      <p:sp>
        <p:nvSpPr>
          <p:cNvPr id="6" name="Alt Bilgi Yer Tutucusu 5">
            <a:extLst>
              <a:ext uri="{FF2B5EF4-FFF2-40B4-BE49-F238E27FC236}">
                <a16:creationId xmlns="" xmlns:a16="http://schemas.microsoft.com/office/drawing/2014/main" id="{BF38BC65-000D-48DD-A3F4-773876616FD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2A8AA827-4496-4797-B6F3-F8D9C3425CA9}"/>
              </a:ext>
            </a:extLst>
          </p:cNvPr>
          <p:cNvSpPr>
            <a:spLocks noGrp="1"/>
          </p:cNvSpPr>
          <p:nvPr>
            <p:ph type="sldNum" sz="quarter" idx="12"/>
          </p:nvPr>
        </p:nvSpPr>
        <p:spPr/>
        <p:txBody>
          <a:bodyPr/>
          <a:lstStyle/>
          <a:p>
            <a:fld id="{89EAC34C-0FAE-46ED-AC46-4860BBF772F0}" type="slidenum">
              <a:rPr lang="tr-TR" smtClean="0"/>
              <a:pPr/>
              <a:t>‹#›</a:t>
            </a:fld>
            <a:endParaRPr lang="tr-TR"/>
          </a:p>
        </p:txBody>
      </p:sp>
    </p:spTree>
    <p:extLst>
      <p:ext uri="{BB962C8B-B14F-4D97-AF65-F5344CB8AC3E}">
        <p14:creationId xmlns:p14="http://schemas.microsoft.com/office/powerpoint/2010/main" val="423954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A22A740-32A1-47FA-97D4-DB23E692DD7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2A19CF2A-9E12-4953-AAE4-B0EC69C3B1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 xmlns:a16="http://schemas.microsoft.com/office/drawing/2014/main" id="{35CA4BC2-B36E-454B-8C28-3DA48DF98FDD}"/>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830734C1-6C29-470E-BE3D-CD4FBE028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 xmlns:a16="http://schemas.microsoft.com/office/drawing/2014/main" id="{9606F032-CFF0-4017-80B4-08B2581EE326}"/>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6A6F6C9C-7B1D-48B7-B39E-B938EAFC742D}"/>
              </a:ext>
            </a:extLst>
          </p:cNvPr>
          <p:cNvSpPr>
            <a:spLocks noGrp="1"/>
          </p:cNvSpPr>
          <p:nvPr>
            <p:ph type="dt" sz="half" idx="10"/>
          </p:nvPr>
        </p:nvSpPr>
        <p:spPr/>
        <p:txBody>
          <a:bodyPr/>
          <a:lstStyle/>
          <a:p>
            <a:fld id="{44777841-53D9-4749-AFD1-E4E39E3CBC2D}" type="datetimeFigureOut">
              <a:rPr lang="tr-TR" smtClean="0"/>
              <a:pPr/>
              <a:t>04.11.2021</a:t>
            </a:fld>
            <a:endParaRPr lang="tr-TR"/>
          </a:p>
        </p:txBody>
      </p:sp>
      <p:sp>
        <p:nvSpPr>
          <p:cNvPr id="8" name="Alt Bilgi Yer Tutucusu 7">
            <a:extLst>
              <a:ext uri="{FF2B5EF4-FFF2-40B4-BE49-F238E27FC236}">
                <a16:creationId xmlns="" xmlns:a16="http://schemas.microsoft.com/office/drawing/2014/main" id="{CBE483C6-09FF-4036-B2D4-CC086766F73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DE009007-4C4B-442F-8295-2AA7C0A4181A}"/>
              </a:ext>
            </a:extLst>
          </p:cNvPr>
          <p:cNvSpPr>
            <a:spLocks noGrp="1"/>
          </p:cNvSpPr>
          <p:nvPr>
            <p:ph type="sldNum" sz="quarter" idx="12"/>
          </p:nvPr>
        </p:nvSpPr>
        <p:spPr/>
        <p:txBody>
          <a:bodyPr/>
          <a:lstStyle/>
          <a:p>
            <a:fld id="{89EAC34C-0FAE-46ED-AC46-4860BBF772F0}" type="slidenum">
              <a:rPr lang="tr-TR" smtClean="0"/>
              <a:pPr/>
              <a:t>‹#›</a:t>
            </a:fld>
            <a:endParaRPr lang="tr-TR"/>
          </a:p>
        </p:txBody>
      </p:sp>
    </p:spTree>
    <p:extLst>
      <p:ext uri="{BB962C8B-B14F-4D97-AF65-F5344CB8AC3E}">
        <p14:creationId xmlns:p14="http://schemas.microsoft.com/office/powerpoint/2010/main" val="301503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AD90E50-3932-487A-8B90-18A5E5AACC9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FCD832E6-6591-45CC-8A5F-21C576C0BDD6}"/>
              </a:ext>
            </a:extLst>
          </p:cNvPr>
          <p:cNvSpPr>
            <a:spLocks noGrp="1"/>
          </p:cNvSpPr>
          <p:nvPr>
            <p:ph type="dt" sz="half" idx="10"/>
          </p:nvPr>
        </p:nvSpPr>
        <p:spPr/>
        <p:txBody>
          <a:bodyPr/>
          <a:lstStyle/>
          <a:p>
            <a:fld id="{44777841-53D9-4749-AFD1-E4E39E3CBC2D}" type="datetimeFigureOut">
              <a:rPr lang="tr-TR" smtClean="0"/>
              <a:pPr/>
              <a:t>04.11.2021</a:t>
            </a:fld>
            <a:endParaRPr lang="tr-TR"/>
          </a:p>
        </p:txBody>
      </p:sp>
      <p:sp>
        <p:nvSpPr>
          <p:cNvPr id="4" name="Alt Bilgi Yer Tutucusu 3">
            <a:extLst>
              <a:ext uri="{FF2B5EF4-FFF2-40B4-BE49-F238E27FC236}">
                <a16:creationId xmlns="" xmlns:a16="http://schemas.microsoft.com/office/drawing/2014/main" id="{62ED58C6-F62F-4880-8E15-F804696F1EB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A283F5A7-4E02-479C-8C01-96FA63E91D95}"/>
              </a:ext>
            </a:extLst>
          </p:cNvPr>
          <p:cNvSpPr>
            <a:spLocks noGrp="1"/>
          </p:cNvSpPr>
          <p:nvPr>
            <p:ph type="sldNum" sz="quarter" idx="12"/>
          </p:nvPr>
        </p:nvSpPr>
        <p:spPr/>
        <p:txBody>
          <a:bodyPr/>
          <a:lstStyle/>
          <a:p>
            <a:fld id="{89EAC34C-0FAE-46ED-AC46-4860BBF772F0}" type="slidenum">
              <a:rPr lang="tr-TR" smtClean="0"/>
              <a:pPr/>
              <a:t>‹#›</a:t>
            </a:fld>
            <a:endParaRPr lang="tr-TR"/>
          </a:p>
        </p:txBody>
      </p:sp>
    </p:spTree>
    <p:extLst>
      <p:ext uri="{BB962C8B-B14F-4D97-AF65-F5344CB8AC3E}">
        <p14:creationId xmlns:p14="http://schemas.microsoft.com/office/powerpoint/2010/main" val="2255810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4C68296C-534E-4F98-A09C-15B7488E0CB3}"/>
              </a:ext>
            </a:extLst>
          </p:cNvPr>
          <p:cNvSpPr>
            <a:spLocks noGrp="1"/>
          </p:cNvSpPr>
          <p:nvPr>
            <p:ph type="dt" sz="half" idx="10"/>
          </p:nvPr>
        </p:nvSpPr>
        <p:spPr/>
        <p:txBody>
          <a:bodyPr/>
          <a:lstStyle/>
          <a:p>
            <a:fld id="{44777841-53D9-4749-AFD1-E4E39E3CBC2D}" type="datetimeFigureOut">
              <a:rPr lang="tr-TR" smtClean="0"/>
              <a:pPr/>
              <a:t>04.11.2021</a:t>
            </a:fld>
            <a:endParaRPr lang="tr-TR"/>
          </a:p>
        </p:txBody>
      </p:sp>
      <p:sp>
        <p:nvSpPr>
          <p:cNvPr id="3" name="Alt Bilgi Yer Tutucusu 2">
            <a:extLst>
              <a:ext uri="{FF2B5EF4-FFF2-40B4-BE49-F238E27FC236}">
                <a16:creationId xmlns="" xmlns:a16="http://schemas.microsoft.com/office/drawing/2014/main" id="{260CFBE7-08BC-4808-B044-4FB719B2701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6C8C6F08-F4AA-4A81-A828-D2AE3B2759A6}"/>
              </a:ext>
            </a:extLst>
          </p:cNvPr>
          <p:cNvSpPr>
            <a:spLocks noGrp="1"/>
          </p:cNvSpPr>
          <p:nvPr>
            <p:ph type="sldNum" sz="quarter" idx="12"/>
          </p:nvPr>
        </p:nvSpPr>
        <p:spPr/>
        <p:txBody>
          <a:bodyPr/>
          <a:lstStyle/>
          <a:p>
            <a:fld id="{89EAC34C-0FAE-46ED-AC46-4860BBF772F0}" type="slidenum">
              <a:rPr lang="tr-TR" smtClean="0"/>
              <a:pPr/>
              <a:t>‹#›</a:t>
            </a:fld>
            <a:endParaRPr lang="tr-TR"/>
          </a:p>
        </p:txBody>
      </p:sp>
    </p:spTree>
    <p:extLst>
      <p:ext uri="{BB962C8B-B14F-4D97-AF65-F5344CB8AC3E}">
        <p14:creationId xmlns:p14="http://schemas.microsoft.com/office/powerpoint/2010/main" val="878069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31914A6-4396-445D-A6E2-D37D0D13316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78480FDB-88AC-429D-BABF-C913DA1E6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8FE707C0-0EC3-4ADF-B920-DA828D334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 xmlns:a16="http://schemas.microsoft.com/office/drawing/2014/main" id="{8E1AD9F0-5D3A-4289-B70F-C465AFBF1B0B}"/>
              </a:ext>
            </a:extLst>
          </p:cNvPr>
          <p:cNvSpPr>
            <a:spLocks noGrp="1"/>
          </p:cNvSpPr>
          <p:nvPr>
            <p:ph type="dt" sz="half" idx="10"/>
          </p:nvPr>
        </p:nvSpPr>
        <p:spPr/>
        <p:txBody>
          <a:bodyPr/>
          <a:lstStyle/>
          <a:p>
            <a:fld id="{44777841-53D9-4749-AFD1-E4E39E3CBC2D}" type="datetimeFigureOut">
              <a:rPr lang="tr-TR" smtClean="0"/>
              <a:pPr/>
              <a:t>04.11.2021</a:t>
            </a:fld>
            <a:endParaRPr lang="tr-TR"/>
          </a:p>
        </p:txBody>
      </p:sp>
      <p:sp>
        <p:nvSpPr>
          <p:cNvPr id="6" name="Alt Bilgi Yer Tutucusu 5">
            <a:extLst>
              <a:ext uri="{FF2B5EF4-FFF2-40B4-BE49-F238E27FC236}">
                <a16:creationId xmlns="" xmlns:a16="http://schemas.microsoft.com/office/drawing/2014/main" id="{88FD23D1-7921-4EDB-86D1-165F515F48F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8D8F7CB5-2F22-4D25-B2D5-D56B4DB983B1}"/>
              </a:ext>
            </a:extLst>
          </p:cNvPr>
          <p:cNvSpPr>
            <a:spLocks noGrp="1"/>
          </p:cNvSpPr>
          <p:nvPr>
            <p:ph type="sldNum" sz="quarter" idx="12"/>
          </p:nvPr>
        </p:nvSpPr>
        <p:spPr/>
        <p:txBody>
          <a:bodyPr/>
          <a:lstStyle/>
          <a:p>
            <a:fld id="{89EAC34C-0FAE-46ED-AC46-4860BBF772F0}" type="slidenum">
              <a:rPr lang="tr-TR" smtClean="0"/>
              <a:pPr/>
              <a:t>‹#›</a:t>
            </a:fld>
            <a:endParaRPr lang="tr-TR"/>
          </a:p>
        </p:txBody>
      </p:sp>
    </p:spTree>
    <p:extLst>
      <p:ext uri="{BB962C8B-B14F-4D97-AF65-F5344CB8AC3E}">
        <p14:creationId xmlns:p14="http://schemas.microsoft.com/office/powerpoint/2010/main" val="1785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15E0235-856C-4FDB-8C4B-AD6E037697F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BB9F141A-7460-427E-BD74-9815A1C94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F0B97C9F-EF17-43AE-B2C1-76DB0598C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 xmlns:a16="http://schemas.microsoft.com/office/drawing/2014/main" id="{63863FDA-BAC3-4164-8449-061B9F9F1CFC}"/>
              </a:ext>
            </a:extLst>
          </p:cNvPr>
          <p:cNvSpPr>
            <a:spLocks noGrp="1"/>
          </p:cNvSpPr>
          <p:nvPr>
            <p:ph type="dt" sz="half" idx="10"/>
          </p:nvPr>
        </p:nvSpPr>
        <p:spPr/>
        <p:txBody>
          <a:bodyPr/>
          <a:lstStyle/>
          <a:p>
            <a:fld id="{44777841-53D9-4749-AFD1-E4E39E3CBC2D}" type="datetimeFigureOut">
              <a:rPr lang="tr-TR" smtClean="0"/>
              <a:pPr/>
              <a:t>04.11.2021</a:t>
            </a:fld>
            <a:endParaRPr lang="tr-TR"/>
          </a:p>
        </p:txBody>
      </p:sp>
      <p:sp>
        <p:nvSpPr>
          <p:cNvPr id="6" name="Alt Bilgi Yer Tutucusu 5">
            <a:extLst>
              <a:ext uri="{FF2B5EF4-FFF2-40B4-BE49-F238E27FC236}">
                <a16:creationId xmlns="" xmlns:a16="http://schemas.microsoft.com/office/drawing/2014/main" id="{3EBA80DC-437E-4519-B51B-90FBAD415C3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C6BCB239-747A-4C42-BDC7-C9D974E94202}"/>
              </a:ext>
            </a:extLst>
          </p:cNvPr>
          <p:cNvSpPr>
            <a:spLocks noGrp="1"/>
          </p:cNvSpPr>
          <p:nvPr>
            <p:ph type="sldNum" sz="quarter" idx="12"/>
          </p:nvPr>
        </p:nvSpPr>
        <p:spPr/>
        <p:txBody>
          <a:bodyPr/>
          <a:lstStyle/>
          <a:p>
            <a:fld id="{89EAC34C-0FAE-46ED-AC46-4860BBF772F0}" type="slidenum">
              <a:rPr lang="tr-TR" smtClean="0"/>
              <a:pPr/>
              <a:t>‹#›</a:t>
            </a:fld>
            <a:endParaRPr lang="tr-TR"/>
          </a:p>
        </p:txBody>
      </p:sp>
    </p:spTree>
    <p:extLst>
      <p:ext uri="{BB962C8B-B14F-4D97-AF65-F5344CB8AC3E}">
        <p14:creationId xmlns:p14="http://schemas.microsoft.com/office/powerpoint/2010/main" val="272242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B7B006C1-997B-4668-AF34-5E45B22F1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39B8CA03-195F-404C-BCA5-45F5585FF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2D191A2D-7267-4CB4-9C6D-659146447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77841-53D9-4749-AFD1-E4E39E3CBC2D}" type="datetimeFigureOut">
              <a:rPr lang="tr-TR" smtClean="0"/>
              <a:pPr/>
              <a:t>04.11.2021</a:t>
            </a:fld>
            <a:endParaRPr lang="tr-TR"/>
          </a:p>
        </p:txBody>
      </p:sp>
      <p:sp>
        <p:nvSpPr>
          <p:cNvPr id="5" name="Alt Bilgi Yer Tutucusu 4">
            <a:extLst>
              <a:ext uri="{FF2B5EF4-FFF2-40B4-BE49-F238E27FC236}">
                <a16:creationId xmlns="" xmlns:a16="http://schemas.microsoft.com/office/drawing/2014/main" id="{2114E437-CC38-4582-B4CB-9F80ACC08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ED4C70E8-5D20-4797-92A0-36D3BC4ADE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AC34C-0FAE-46ED-AC46-4860BBF772F0}" type="slidenum">
              <a:rPr lang="tr-TR" smtClean="0"/>
              <a:pPr/>
              <a:t>‹#›</a:t>
            </a:fld>
            <a:endParaRPr lang="tr-TR"/>
          </a:p>
        </p:txBody>
      </p:sp>
    </p:spTree>
    <p:extLst>
      <p:ext uri="{BB962C8B-B14F-4D97-AF65-F5344CB8AC3E}">
        <p14:creationId xmlns:p14="http://schemas.microsoft.com/office/powerpoint/2010/main" val="497665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2A76734-057F-42C9-A3B2-19F0B0F1D3B6}"/>
              </a:ext>
            </a:extLst>
          </p:cNvPr>
          <p:cNvSpPr>
            <a:spLocks noGrp="1"/>
          </p:cNvSpPr>
          <p:nvPr>
            <p:ph type="ctrTitle"/>
          </p:nvPr>
        </p:nvSpPr>
        <p:spPr>
          <a:xfrm>
            <a:off x="1524000" y="1122362"/>
            <a:ext cx="9144000" cy="3555963"/>
          </a:xfrm>
        </p:spPr>
        <p:txBody>
          <a:bodyPr>
            <a:normAutofit/>
          </a:bodyPr>
          <a:lstStyle/>
          <a:p>
            <a:r>
              <a:rPr lang="tr-TR" b="1" dirty="0">
                <a:latin typeface="Arial Rounded MT Bold" panose="020F0704030504030204" pitchFamily="34" charset="0"/>
              </a:rPr>
              <a:t>DERS ÇALIŞMAK İSTEMEYEN ÇOCUKLA NASIL BAŞA ÇIKILABİLİR</a:t>
            </a:r>
          </a:p>
        </p:txBody>
      </p:sp>
    </p:spTree>
    <p:extLst>
      <p:ext uri="{BB962C8B-B14F-4D97-AF65-F5344CB8AC3E}">
        <p14:creationId xmlns:p14="http://schemas.microsoft.com/office/powerpoint/2010/main" val="404970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1500E85-2F75-4B2B-AEE1-60CC7F46AD05}"/>
              </a:ext>
            </a:extLst>
          </p:cNvPr>
          <p:cNvSpPr>
            <a:spLocks noGrp="1"/>
          </p:cNvSpPr>
          <p:nvPr>
            <p:ph type="title"/>
          </p:nvPr>
        </p:nvSpPr>
        <p:spPr/>
        <p:txBody>
          <a:bodyPr/>
          <a:lstStyle/>
          <a:p>
            <a:r>
              <a:rPr lang="tr-TR" dirty="0"/>
              <a:t>3-Motivasyonu artırın</a:t>
            </a:r>
          </a:p>
        </p:txBody>
      </p:sp>
      <p:sp>
        <p:nvSpPr>
          <p:cNvPr id="3" name="İçerik Yer Tutucusu 2">
            <a:extLst>
              <a:ext uri="{FF2B5EF4-FFF2-40B4-BE49-F238E27FC236}">
                <a16:creationId xmlns="" xmlns:a16="http://schemas.microsoft.com/office/drawing/2014/main" id="{2EEE4E57-0D99-4E3D-95B6-A1BAE35AF597}"/>
              </a:ext>
            </a:extLst>
          </p:cNvPr>
          <p:cNvSpPr>
            <a:spLocks noGrp="1"/>
          </p:cNvSpPr>
          <p:nvPr>
            <p:ph idx="1"/>
          </p:nvPr>
        </p:nvSpPr>
        <p:spPr/>
        <p:txBody>
          <a:bodyPr>
            <a:normAutofit lnSpcReduction="10000"/>
          </a:bodyPr>
          <a:lstStyle/>
          <a:p>
            <a:pPr marL="0" indent="0">
              <a:buNone/>
            </a:pPr>
            <a:r>
              <a:rPr lang="tr-TR" dirty="0"/>
              <a:t> Son adımda, çocuğunuzun motivasyonunu geliştirici hamleyi yapmak son derece önemli. Çocuğunuza, belirlenen sürenin üstüne çıkmakta serbest olduğunu söyleyin. Bir başka ifadeyle, “Eğer istersen, 15 dakikadan daha fazla çalışabilirsin” anlamında bir mesajla, çocuğun çalışma isteğindeki yoğunlaşmaya bağlı olarak tercih yapması sağlayın. Özellikle bu aşamada, çocukların birçoğu, kendilerinin bile farkında olmadıkları şekilde belirledikleri sürenin üstüne çıkıyor. Böylece çocuklar, düşündükleri ve belirledikleri sürenin üstüne çıkmanın gururunu yaşıyor ve başarılı oldukları ya da başarılı olacakları inancını iyice güçleniyor. Bu hissediş, onlar açısından önemli bir kırılma aşaması. Unutulmamalı ki, her başarısızlık bir sonraki başarısızlığın, her başarı da bir sonraki başarının zeminini hazırlar.</a:t>
            </a:r>
          </a:p>
        </p:txBody>
      </p:sp>
    </p:spTree>
    <p:extLst>
      <p:ext uri="{BB962C8B-B14F-4D97-AF65-F5344CB8AC3E}">
        <p14:creationId xmlns:p14="http://schemas.microsoft.com/office/powerpoint/2010/main" val="496988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5B49342-96BA-4420-B3CD-1C1441B18538}"/>
              </a:ext>
            </a:extLst>
          </p:cNvPr>
          <p:cNvSpPr>
            <a:spLocks noGrp="1"/>
          </p:cNvSpPr>
          <p:nvPr>
            <p:ph type="title"/>
          </p:nvPr>
        </p:nvSpPr>
        <p:spPr>
          <a:xfrm>
            <a:off x="838200" y="365125"/>
            <a:ext cx="10515600" cy="5546577"/>
          </a:xfrm>
        </p:spPr>
        <p:txBody>
          <a:bodyPr/>
          <a:lstStyle/>
          <a:p>
            <a:pPr algn="ctr"/>
            <a:r>
              <a:rPr lang="tr-TR" dirty="0"/>
              <a:t>	</a:t>
            </a:r>
            <a:r>
              <a:rPr lang="tr-TR" sz="8800" dirty="0"/>
              <a:t>Onları Yüreklendirin Ödüllendirin</a:t>
            </a:r>
            <a:endParaRPr lang="tr-TR" dirty="0"/>
          </a:p>
        </p:txBody>
      </p:sp>
      <p:pic>
        <p:nvPicPr>
          <p:cNvPr id="4" name="Resim 3">
            <a:extLst>
              <a:ext uri="{FF2B5EF4-FFF2-40B4-BE49-F238E27FC236}">
                <a16:creationId xmlns="" xmlns:a16="http://schemas.microsoft.com/office/drawing/2014/main" id="{B11A2291-0E06-4F83-90A3-5D3B14111685}"/>
              </a:ext>
            </a:extLst>
          </p:cNvPr>
          <p:cNvPicPr>
            <a:picLocks noChangeAspect="1"/>
          </p:cNvPicPr>
          <p:nvPr/>
        </p:nvPicPr>
        <p:blipFill>
          <a:blip r:embed="rId2"/>
          <a:stretch>
            <a:fillRect/>
          </a:stretch>
        </p:blipFill>
        <p:spPr>
          <a:xfrm>
            <a:off x="8112642" y="4167963"/>
            <a:ext cx="3778545" cy="2324912"/>
          </a:xfrm>
          <a:prstGeom prst="rect">
            <a:avLst/>
          </a:prstGeom>
        </p:spPr>
      </p:pic>
    </p:spTree>
    <p:extLst>
      <p:ext uri="{BB962C8B-B14F-4D97-AF65-F5344CB8AC3E}">
        <p14:creationId xmlns:p14="http://schemas.microsoft.com/office/powerpoint/2010/main" val="42715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67CF39E-F599-4828-AEA6-AFC107C024EC}"/>
              </a:ext>
            </a:extLst>
          </p:cNvPr>
          <p:cNvSpPr>
            <a:spLocks noGrp="1"/>
          </p:cNvSpPr>
          <p:nvPr>
            <p:ph type="title"/>
          </p:nvPr>
        </p:nvSpPr>
        <p:spPr/>
        <p:txBody>
          <a:bodyPr/>
          <a:lstStyle/>
          <a:p>
            <a:r>
              <a:rPr lang="tr-TR" dirty="0"/>
              <a:t>Neden Ders Çalışmazlar:</a:t>
            </a:r>
          </a:p>
        </p:txBody>
      </p:sp>
      <p:sp>
        <p:nvSpPr>
          <p:cNvPr id="3" name="İçerik Yer Tutucusu 2">
            <a:extLst>
              <a:ext uri="{FF2B5EF4-FFF2-40B4-BE49-F238E27FC236}">
                <a16:creationId xmlns="" xmlns:a16="http://schemas.microsoft.com/office/drawing/2014/main" id="{A87507EA-3943-4B8C-9370-13C1D54FC6B9}"/>
              </a:ext>
            </a:extLst>
          </p:cNvPr>
          <p:cNvSpPr>
            <a:spLocks noGrp="1"/>
          </p:cNvSpPr>
          <p:nvPr>
            <p:ph idx="1"/>
          </p:nvPr>
        </p:nvSpPr>
        <p:spPr/>
        <p:txBody>
          <a:bodyPr/>
          <a:lstStyle/>
          <a:p>
            <a:pPr marL="0" indent="0">
              <a:buNone/>
            </a:pPr>
            <a:r>
              <a:rPr lang="tr-TR" dirty="0"/>
              <a:t>Ders Çalışmayı engelleyen en önemli şey </a:t>
            </a:r>
            <a:r>
              <a:rPr lang="tr-TR" dirty="0">
                <a:solidFill>
                  <a:srgbClr val="FF0000"/>
                </a:solidFill>
              </a:rPr>
              <a:t>MOTİVASYON</a:t>
            </a:r>
            <a:r>
              <a:rPr lang="tr-TR" dirty="0"/>
              <a:t> (</a:t>
            </a:r>
            <a:r>
              <a:rPr lang="tr-TR" dirty="0" err="1"/>
              <a:t>çoşku</a:t>
            </a:r>
            <a:r>
              <a:rPr lang="tr-TR" dirty="0"/>
              <a:t>- itici güç) İnsanda içsel ve dışsal motivasyon diye tanımlayabileceğimiz iki yapı bulunduğu ve bunların doğuştan geldiği kişiliğin bir parçası olduğu bazı uzmanlarca söylenmektedir.</a:t>
            </a:r>
          </a:p>
          <a:p>
            <a:pPr marL="0" indent="0">
              <a:buNone/>
            </a:pPr>
            <a:r>
              <a:rPr lang="tr-TR" dirty="0" err="1"/>
              <a:t>İçşel</a:t>
            </a:r>
            <a:r>
              <a:rPr lang="tr-TR"/>
              <a:t> Motivasyon:</a:t>
            </a:r>
            <a:endParaRPr lang="tr-TR" dirty="0"/>
          </a:p>
        </p:txBody>
      </p:sp>
    </p:spTree>
    <p:extLst>
      <p:ext uri="{BB962C8B-B14F-4D97-AF65-F5344CB8AC3E}">
        <p14:creationId xmlns:p14="http://schemas.microsoft.com/office/powerpoint/2010/main" val="179179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 xmlns:a16="http://schemas.microsoft.com/office/drawing/2014/main" id="{5786BCE4-B0F6-423F-B444-7A1C31BC9263}"/>
              </a:ext>
            </a:extLst>
          </p:cNvPr>
          <p:cNvGraphicFramePr>
            <a:graphicFrameLocks noGrp="1"/>
          </p:cNvGraphicFramePr>
          <p:nvPr>
            <p:ph idx="1"/>
            <p:extLst>
              <p:ext uri="{D42A27DB-BD31-4B8C-83A1-F6EECF244321}">
                <p14:modId xmlns:p14="http://schemas.microsoft.com/office/powerpoint/2010/main" val="4187597591"/>
              </p:ext>
            </p:extLst>
          </p:nvPr>
        </p:nvGraphicFramePr>
        <p:xfrm>
          <a:off x="838200" y="1825625"/>
          <a:ext cx="10515600" cy="4211320"/>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1512622758"/>
                    </a:ext>
                  </a:extLst>
                </a:gridCol>
                <a:gridCol w="3505200">
                  <a:extLst>
                    <a:ext uri="{9D8B030D-6E8A-4147-A177-3AD203B41FA5}">
                      <a16:colId xmlns="" xmlns:a16="http://schemas.microsoft.com/office/drawing/2014/main" val="3269204212"/>
                    </a:ext>
                  </a:extLst>
                </a:gridCol>
                <a:gridCol w="3505200">
                  <a:extLst>
                    <a:ext uri="{9D8B030D-6E8A-4147-A177-3AD203B41FA5}">
                      <a16:colId xmlns="" xmlns:a16="http://schemas.microsoft.com/office/drawing/2014/main" val="1272074342"/>
                    </a:ext>
                  </a:extLst>
                </a:gridCol>
              </a:tblGrid>
              <a:tr h="370840">
                <a:tc>
                  <a:txBody>
                    <a:bodyPr/>
                    <a:lstStyle/>
                    <a:p>
                      <a:pPr algn="ctr"/>
                      <a:r>
                        <a:rPr lang="tr-TR" dirty="0"/>
                        <a:t>İÇ MOTİVASYONU YÜKSEK OLANLAR</a:t>
                      </a:r>
                    </a:p>
                  </a:txBody>
                  <a:tcPr/>
                </a:tc>
                <a:tc>
                  <a:txBody>
                    <a:bodyPr/>
                    <a:lstStyle/>
                    <a:p>
                      <a:r>
                        <a:rPr lang="tr-TR" dirty="0"/>
                        <a:t>DIŞ MOTİVASYONU YÜKSEK OLANLAR</a:t>
                      </a:r>
                    </a:p>
                  </a:txBody>
                  <a:tcPr/>
                </a:tc>
                <a:tc>
                  <a:txBody>
                    <a:bodyPr/>
                    <a:lstStyle/>
                    <a:p>
                      <a:endParaRPr lang="tr-TR"/>
                    </a:p>
                  </a:txBody>
                  <a:tcPr/>
                </a:tc>
                <a:extLst>
                  <a:ext uri="{0D108BD9-81ED-4DB2-BD59-A6C34878D82A}">
                    <a16:rowId xmlns="" xmlns:a16="http://schemas.microsoft.com/office/drawing/2014/main" val="4215577045"/>
                  </a:ext>
                </a:extLst>
              </a:tr>
              <a:tr h="370840">
                <a:tc>
                  <a:txBody>
                    <a:bodyPr/>
                    <a:lstStyle/>
                    <a:p>
                      <a:r>
                        <a:rPr lang="tr-TR" dirty="0"/>
                        <a:t>Genelde amaçlarını bilmek isterler</a:t>
                      </a:r>
                    </a:p>
                  </a:txBody>
                  <a:tcPr/>
                </a:tc>
                <a:tc>
                  <a:txBody>
                    <a:bodyPr/>
                    <a:lstStyle/>
                    <a:p>
                      <a:r>
                        <a:rPr lang="tr-TR" dirty="0"/>
                        <a:t>Sürekli yönlendirilmeye ihtiyaçları vardır</a:t>
                      </a:r>
                    </a:p>
                  </a:txBody>
                  <a:tcPr/>
                </a:tc>
                <a:tc>
                  <a:txBody>
                    <a:bodyPr/>
                    <a:lstStyle/>
                    <a:p>
                      <a:endParaRPr lang="tr-TR"/>
                    </a:p>
                  </a:txBody>
                  <a:tcPr/>
                </a:tc>
                <a:extLst>
                  <a:ext uri="{0D108BD9-81ED-4DB2-BD59-A6C34878D82A}">
                    <a16:rowId xmlns="" xmlns:a16="http://schemas.microsoft.com/office/drawing/2014/main" val="418735645"/>
                  </a:ext>
                </a:extLst>
              </a:tr>
              <a:tr h="370840">
                <a:tc>
                  <a:txBody>
                    <a:bodyPr/>
                    <a:lstStyle/>
                    <a:p>
                      <a:r>
                        <a:rPr lang="tr-TR" dirty="0"/>
                        <a:t>Planlı çalışmayı severler</a:t>
                      </a:r>
                    </a:p>
                  </a:txBody>
                  <a:tcPr/>
                </a:tc>
                <a:tc>
                  <a:txBody>
                    <a:bodyPr/>
                    <a:lstStyle/>
                    <a:p>
                      <a:r>
                        <a:rPr lang="tr-TR" dirty="0"/>
                        <a:t>Sonuç odaklıdırlar kısa sürede tamamlamak isterler</a:t>
                      </a:r>
                    </a:p>
                  </a:txBody>
                  <a:tcPr/>
                </a:tc>
                <a:tc>
                  <a:txBody>
                    <a:bodyPr/>
                    <a:lstStyle/>
                    <a:p>
                      <a:endParaRPr lang="tr-TR"/>
                    </a:p>
                  </a:txBody>
                  <a:tcPr/>
                </a:tc>
                <a:extLst>
                  <a:ext uri="{0D108BD9-81ED-4DB2-BD59-A6C34878D82A}">
                    <a16:rowId xmlns="" xmlns:a16="http://schemas.microsoft.com/office/drawing/2014/main" val="3460651714"/>
                  </a:ext>
                </a:extLst>
              </a:tr>
              <a:tr h="370840">
                <a:tc>
                  <a:txBody>
                    <a:bodyPr/>
                    <a:lstStyle/>
                    <a:p>
                      <a:r>
                        <a:rPr lang="tr-TR" dirty="0"/>
                        <a:t>İstekli ve Sabırlıdırlar</a:t>
                      </a:r>
                    </a:p>
                  </a:txBody>
                  <a:tcPr/>
                </a:tc>
                <a:tc>
                  <a:txBody>
                    <a:bodyPr/>
                    <a:lstStyle/>
                    <a:p>
                      <a:r>
                        <a:rPr lang="tr-TR" dirty="0"/>
                        <a:t>Kısa sürede tamamlayamadığı işlerden sıkılır ve enerjileri düşer</a:t>
                      </a:r>
                    </a:p>
                  </a:txBody>
                  <a:tcPr/>
                </a:tc>
                <a:tc>
                  <a:txBody>
                    <a:bodyPr/>
                    <a:lstStyle/>
                    <a:p>
                      <a:endParaRPr lang="tr-TR" dirty="0"/>
                    </a:p>
                  </a:txBody>
                  <a:tcPr/>
                </a:tc>
                <a:extLst>
                  <a:ext uri="{0D108BD9-81ED-4DB2-BD59-A6C34878D82A}">
                    <a16:rowId xmlns="" xmlns:a16="http://schemas.microsoft.com/office/drawing/2014/main" val="2165832174"/>
                  </a:ext>
                </a:extLst>
              </a:tr>
              <a:tr h="370840">
                <a:tc>
                  <a:txBody>
                    <a:bodyPr/>
                    <a:lstStyle/>
                    <a:p>
                      <a:endParaRPr lang="tr-TR" dirty="0"/>
                    </a:p>
                  </a:txBody>
                  <a:tcPr/>
                </a:tc>
                <a:tc>
                  <a:txBody>
                    <a:bodyPr/>
                    <a:lstStyle/>
                    <a:p>
                      <a:r>
                        <a:rPr lang="tr-TR" dirty="0"/>
                        <a:t>Başladığı işleri yarıda bırakırlar ve sürekli mazeret üretirler</a:t>
                      </a:r>
                    </a:p>
                  </a:txBody>
                  <a:tcPr/>
                </a:tc>
                <a:tc>
                  <a:txBody>
                    <a:bodyPr/>
                    <a:lstStyle/>
                    <a:p>
                      <a:endParaRPr lang="tr-TR" dirty="0"/>
                    </a:p>
                  </a:txBody>
                  <a:tcPr/>
                </a:tc>
                <a:extLst>
                  <a:ext uri="{0D108BD9-81ED-4DB2-BD59-A6C34878D82A}">
                    <a16:rowId xmlns="" xmlns:a16="http://schemas.microsoft.com/office/drawing/2014/main" val="1451254364"/>
                  </a:ext>
                </a:extLst>
              </a:tr>
              <a:tr h="370840">
                <a:tc>
                  <a:txBody>
                    <a:bodyPr/>
                    <a:lstStyle/>
                    <a:p>
                      <a:endParaRPr lang="tr-TR" dirty="0"/>
                    </a:p>
                  </a:txBody>
                  <a:tcPr/>
                </a:tc>
                <a:tc>
                  <a:txBody>
                    <a:bodyPr/>
                    <a:lstStyle/>
                    <a:p>
                      <a:r>
                        <a:rPr lang="tr-TR" dirty="0"/>
                        <a:t>En belirgin özellikleri .Sorumluluklarını sürekli ertelerler.</a:t>
                      </a:r>
                    </a:p>
                  </a:txBody>
                  <a:tcPr/>
                </a:tc>
                <a:tc>
                  <a:txBody>
                    <a:bodyPr/>
                    <a:lstStyle/>
                    <a:p>
                      <a:endParaRPr lang="tr-TR" dirty="0"/>
                    </a:p>
                  </a:txBody>
                  <a:tcPr/>
                </a:tc>
                <a:extLst>
                  <a:ext uri="{0D108BD9-81ED-4DB2-BD59-A6C34878D82A}">
                    <a16:rowId xmlns="" xmlns:a16="http://schemas.microsoft.com/office/drawing/2014/main" val="289509287"/>
                  </a:ext>
                </a:extLst>
              </a:tr>
              <a:tr h="370840">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 xmlns:a16="http://schemas.microsoft.com/office/drawing/2014/main" val="3414973647"/>
                  </a:ext>
                </a:extLst>
              </a:tr>
            </a:tbl>
          </a:graphicData>
        </a:graphic>
      </p:graphicFrame>
    </p:spTree>
    <p:extLst>
      <p:ext uri="{BB962C8B-B14F-4D97-AF65-F5344CB8AC3E}">
        <p14:creationId xmlns:p14="http://schemas.microsoft.com/office/powerpoint/2010/main" val="205995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8D3B784-EF9B-4ABD-AAD4-C8CE975636F6}"/>
              </a:ext>
            </a:extLst>
          </p:cNvPr>
          <p:cNvSpPr>
            <a:spLocks noGrp="1"/>
          </p:cNvSpPr>
          <p:nvPr>
            <p:ph idx="1"/>
          </p:nvPr>
        </p:nvSpPr>
        <p:spPr>
          <a:xfrm>
            <a:off x="838200" y="457200"/>
            <a:ext cx="10515600" cy="5719763"/>
          </a:xfrm>
        </p:spPr>
        <p:txBody>
          <a:bodyPr>
            <a:normAutofit/>
          </a:bodyPr>
          <a:lstStyle/>
          <a:p>
            <a:pPr marL="0" indent="0" algn="just">
              <a:buNone/>
            </a:pPr>
            <a:r>
              <a:rPr lang="tr-TR" sz="3200" dirty="0">
                <a:latin typeface="Times New Roman" panose="02020603050405020304" pitchFamily="18" charset="0"/>
                <a:cs typeface="Times New Roman" panose="02020603050405020304" pitchFamily="18" charset="0"/>
              </a:rPr>
              <a:t>    Ders çalışma sorunu, hem öğretmenlerin hem de anne-babaların en fazla şikayet ettikleri konulardan biri. Yetişkinlerin bakış açısına göre, çocuklara her türlü imkan ve fırsat sağlanmasına rağmen büyük bir sorumsuzluk göstererek ders çalışmıyorlar. Öğretmenler, anne babalar, ellerinden geleni yapmalarına rağmen istedikleri sonucu alamayınca da zaman zaman aşırı kaygılanıp öfkeleniyorlar. Duygularını yönetemedikçe de çocuklarının ders çalışma sorunu içinden çıkılamaz bir hal alıyor</a:t>
            </a:r>
          </a:p>
        </p:txBody>
      </p:sp>
      <p:pic>
        <p:nvPicPr>
          <p:cNvPr id="4" name="Resim 3">
            <a:extLst>
              <a:ext uri="{FF2B5EF4-FFF2-40B4-BE49-F238E27FC236}">
                <a16:creationId xmlns="" xmlns:a16="http://schemas.microsoft.com/office/drawing/2014/main" id="{4909C3E0-1282-4C81-AA4F-F97807655BC9}"/>
              </a:ext>
            </a:extLst>
          </p:cNvPr>
          <p:cNvPicPr>
            <a:picLocks noChangeAspect="1"/>
          </p:cNvPicPr>
          <p:nvPr/>
        </p:nvPicPr>
        <p:blipFill>
          <a:blip r:embed="rId2"/>
          <a:stretch>
            <a:fillRect/>
          </a:stretch>
        </p:blipFill>
        <p:spPr>
          <a:xfrm>
            <a:off x="8878609" y="4362392"/>
            <a:ext cx="2475191" cy="1841152"/>
          </a:xfrm>
          <a:prstGeom prst="rect">
            <a:avLst/>
          </a:prstGeom>
        </p:spPr>
      </p:pic>
    </p:spTree>
    <p:extLst>
      <p:ext uri="{BB962C8B-B14F-4D97-AF65-F5344CB8AC3E}">
        <p14:creationId xmlns:p14="http://schemas.microsoft.com/office/powerpoint/2010/main" val="195603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DD966C3-5DA0-4A31-961C-754CDAB5150B}"/>
              </a:ext>
            </a:extLst>
          </p:cNvPr>
          <p:cNvSpPr>
            <a:spLocks noGrp="1"/>
          </p:cNvSpPr>
          <p:nvPr>
            <p:ph type="title"/>
          </p:nvPr>
        </p:nvSpPr>
        <p:spPr/>
        <p:txBody>
          <a:bodyPr/>
          <a:lstStyle/>
          <a:p>
            <a:r>
              <a:rPr lang="tr-TR" dirty="0"/>
              <a:t>Ders Çalıştırmada Öneriler:</a:t>
            </a:r>
          </a:p>
        </p:txBody>
      </p:sp>
      <p:sp>
        <p:nvSpPr>
          <p:cNvPr id="3" name="İçerik Yer Tutucusu 2">
            <a:extLst>
              <a:ext uri="{FF2B5EF4-FFF2-40B4-BE49-F238E27FC236}">
                <a16:creationId xmlns="" xmlns:a16="http://schemas.microsoft.com/office/drawing/2014/main" id="{A575DCEF-F0B2-47C8-A14A-B1FB52381441}"/>
              </a:ext>
            </a:extLst>
          </p:cNvPr>
          <p:cNvSpPr>
            <a:spLocks noGrp="1"/>
          </p:cNvSpPr>
          <p:nvPr>
            <p:ph idx="1"/>
          </p:nvPr>
        </p:nvSpPr>
        <p:spPr/>
        <p:txBody>
          <a:bodyPr/>
          <a:lstStyle/>
          <a:p>
            <a:pPr marL="0" indent="0">
              <a:buNone/>
            </a:pPr>
            <a:r>
              <a:rPr lang="tr-TR" dirty="0"/>
              <a:t> Çocukların ders çalışmasını sağlamak çok iyi yönetilmesi gereken bir süreç. Yaşa göre farklı uygulamalar söz konusu olsa da genelde bu çocuklar üzerinde uygulanan ve başarı elde edilmiş bir modelden söz etmek mümkün. Bu yöntem henüz ders çalışma alışkanlığı oturmamış çocuklarda etkili oluyor...</a:t>
            </a:r>
          </a:p>
        </p:txBody>
      </p:sp>
    </p:spTree>
    <p:extLst>
      <p:ext uri="{BB962C8B-B14F-4D97-AF65-F5344CB8AC3E}">
        <p14:creationId xmlns:p14="http://schemas.microsoft.com/office/powerpoint/2010/main" val="135754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99DC038-65A2-4068-9D66-FA9FC9FB93E0}"/>
              </a:ext>
            </a:extLst>
          </p:cNvPr>
          <p:cNvSpPr>
            <a:spLocks noGrp="1"/>
          </p:cNvSpPr>
          <p:nvPr>
            <p:ph idx="1"/>
          </p:nvPr>
        </p:nvSpPr>
        <p:spPr/>
        <p:txBody>
          <a:bodyPr/>
          <a:lstStyle/>
          <a:p>
            <a:pPr marL="0" indent="0">
              <a:buNone/>
            </a:pPr>
            <a:r>
              <a:rPr lang="tr-TR" dirty="0"/>
              <a:t>1-Psikolojik Direnci Kırma</a:t>
            </a:r>
          </a:p>
          <a:p>
            <a:pPr marL="0" indent="0">
              <a:buNone/>
            </a:pPr>
            <a:r>
              <a:rPr lang="tr-TR" dirty="0"/>
              <a:t>2-Otokontrolü Sağlama</a:t>
            </a:r>
          </a:p>
          <a:p>
            <a:pPr marL="0" indent="0">
              <a:buNone/>
            </a:pPr>
            <a:r>
              <a:rPr lang="tr-TR" dirty="0"/>
              <a:t>3-Motivasyonu Arttırma</a:t>
            </a:r>
          </a:p>
        </p:txBody>
      </p:sp>
      <p:pic>
        <p:nvPicPr>
          <p:cNvPr id="4" name="Resim 3">
            <a:extLst>
              <a:ext uri="{FF2B5EF4-FFF2-40B4-BE49-F238E27FC236}">
                <a16:creationId xmlns="" xmlns:a16="http://schemas.microsoft.com/office/drawing/2014/main" id="{39B4D6A8-510D-4684-8ADF-D5BE0459AE81}"/>
              </a:ext>
            </a:extLst>
          </p:cNvPr>
          <p:cNvPicPr>
            <a:picLocks noChangeAspect="1"/>
          </p:cNvPicPr>
          <p:nvPr/>
        </p:nvPicPr>
        <p:blipFill>
          <a:blip r:embed="rId2"/>
          <a:stretch>
            <a:fillRect/>
          </a:stretch>
        </p:blipFill>
        <p:spPr>
          <a:xfrm>
            <a:off x="7652552" y="681037"/>
            <a:ext cx="2883658" cy="1816765"/>
          </a:xfrm>
          <a:prstGeom prst="rect">
            <a:avLst/>
          </a:prstGeom>
        </p:spPr>
      </p:pic>
      <p:pic>
        <p:nvPicPr>
          <p:cNvPr id="6" name="Resim 5">
            <a:extLst>
              <a:ext uri="{FF2B5EF4-FFF2-40B4-BE49-F238E27FC236}">
                <a16:creationId xmlns="" xmlns:a16="http://schemas.microsoft.com/office/drawing/2014/main" id="{174F2330-CCD0-4E15-963B-C961D33E3975}"/>
              </a:ext>
            </a:extLst>
          </p:cNvPr>
          <p:cNvPicPr>
            <a:picLocks noChangeAspect="1"/>
          </p:cNvPicPr>
          <p:nvPr/>
        </p:nvPicPr>
        <p:blipFill>
          <a:blip r:embed="rId3"/>
          <a:stretch>
            <a:fillRect/>
          </a:stretch>
        </p:blipFill>
        <p:spPr>
          <a:xfrm>
            <a:off x="7859834" y="2399051"/>
            <a:ext cx="2469094" cy="1847248"/>
          </a:xfrm>
          <a:prstGeom prst="rect">
            <a:avLst/>
          </a:prstGeom>
        </p:spPr>
      </p:pic>
      <p:cxnSp>
        <p:nvCxnSpPr>
          <p:cNvPr id="8" name="Bağlayıcı: Dirsek 7">
            <a:extLst>
              <a:ext uri="{FF2B5EF4-FFF2-40B4-BE49-F238E27FC236}">
                <a16:creationId xmlns="" xmlns:a16="http://schemas.microsoft.com/office/drawing/2014/main" id="{02990750-D53F-4C04-AC40-AE37F649833E}"/>
              </a:ext>
            </a:extLst>
          </p:cNvPr>
          <p:cNvCxnSpPr/>
          <p:nvPr/>
        </p:nvCxnSpPr>
        <p:spPr>
          <a:xfrm>
            <a:off x="4614530" y="2497802"/>
            <a:ext cx="3038022" cy="7663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Resim 8">
            <a:extLst>
              <a:ext uri="{FF2B5EF4-FFF2-40B4-BE49-F238E27FC236}">
                <a16:creationId xmlns="" xmlns:a16="http://schemas.microsoft.com/office/drawing/2014/main" id="{D25591F6-E921-452B-8EC2-A1ABF8CB65E9}"/>
              </a:ext>
            </a:extLst>
          </p:cNvPr>
          <p:cNvPicPr>
            <a:picLocks noChangeAspect="1"/>
          </p:cNvPicPr>
          <p:nvPr/>
        </p:nvPicPr>
        <p:blipFill>
          <a:blip r:embed="rId4"/>
          <a:stretch>
            <a:fillRect/>
          </a:stretch>
        </p:blipFill>
        <p:spPr>
          <a:xfrm>
            <a:off x="7859834" y="4360199"/>
            <a:ext cx="3133616" cy="2280892"/>
          </a:xfrm>
          <a:prstGeom prst="rect">
            <a:avLst/>
          </a:prstGeom>
        </p:spPr>
      </p:pic>
      <p:cxnSp>
        <p:nvCxnSpPr>
          <p:cNvPr id="11" name="Bağlayıcı: Dirsek 10">
            <a:extLst>
              <a:ext uri="{FF2B5EF4-FFF2-40B4-BE49-F238E27FC236}">
                <a16:creationId xmlns="" xmlns:a16="http://schemas.microsoft.com/office/drawing/2014/main" id="{B66F1AAB-7C91-4E90-B29D-A48291932046}"/>
              </a:ext>
            </a:extLst>
          </p:cNvPr>
          <p:cNvCxnSpPr/>
          <p:nvPr/>
        </p:nvCxnSpPr>
        <p:spPr>
          <a:xfrm>
            <a:off x="4497572" y="3196936"/>
            <a:ext cx="2519916" cy="24383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a:extLst>
              <a:ext uri="{FF2B5EF4-FFF2-40B4-BE49-F238E27FC236}">
                <a16:creationId xmlns="" xmlns:a16="http://schemas.microsoft.com/office/drawing/2014/main" id="{FF2DD9C3-948C-448C-8FFA-1BEBE87D0F42}"/>
              </a:ext>
            </a:extLst>
          </p:cNvPr>
          <p:cNvCxnSpPr/>
          <p:nvPr/>
        </p:nvCxnSpPr>
        <p:spPr>
          <a:xfrm>
            <a:off x="4976037" y="1988288"/>
            <a:ext cx="22753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71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5BE4793-7C7B-4177-B904-9FC33963D07F}"/>
              </a:ext>
            </a:extLst>
          </p:cNvPr>
          <p:cNvSpPr>
            <a:spLocks noGrp="1"/>
          </p:cNvSpPr>
          <p:nvPr>
            <p:ph type="title"/>
          </p:nvPr>
        </p:nvSpPr>
        <p:spPr>
          <a:xfrm>
            <a:off x="838200" y="365126"/>
            <a:ext cx="10515600" cy="730028"/>
          </a:xfrm>
        </p:spPr>
        <p:txBody>
          <a:bodyPr/>
          <a:lstStyle/>
          <a:p>
            <a:r>
              <a:rPr lang="tr-TR" b="1" dirty="0"/>
              <a:t>1-Psikolojik Direnci Kırma</a:t>
            </a:r>
          </a:p>
        </p:txBody>
      </p:sp>
      <p:sp>
        <p:nvSpPr>
          <p:cNvPr id="3" name="İçerik Yer Tutucusu 2">
            <a:extLst>
              <a:ext uri="{FF2B5EF4-FFF2-40B4-BE49-F238E27FC236}">
                <a16:creationId xmlns="" xmlns:a16="http://schemas.microsoft.com/office/drawing/2014/main" id="{CA9DABD6-FA8B-4BA1-85D9-AC33816BDECA}"/>
              </a:ext>
            </a:extLst>
          </p:cNvPr>
          <p:cNvSpPr>
            <a:spLocks noGrp="1"/>
          </p:cNvSpPr>
          <p:nvPr>
            <p:ph idx="1"/>
          </p:nvPr>
        </p:nvSpPr>
        <p:spPr>
          <a:xfrm>
            <a:off x="838200" y="1095154"/>
            <a:ext cx="10515600" cy="5397720"/>
          </a:xfrm>
        </p:spPr>
        <p:txBody>
          <a:bodyPr>
            <a:normAutofit fontScale="85000" lnSpcReduction="20000"/>
          </a:bodyPr>
          <a:lstStyle/>
          <a:p>
            <a:pPr marL="0" indent="0">
              <a:buNone/>
            </a:pPr>
            <a:r>
              <a:rPr lang="tr-TR" u="sng" dirty="0">
                <a:solidFill>
                  <a:srgbClr val="FF0000"/>
                </a:solidFill>
              </a:rPr>
              <a:t>   BİRİNCİ AŞAMA  : (1 Adım)</a:t>
            </a:r>
          </a:p>
          <a:p>
            <a:pPr marL="0" indent="0">
              <a:buNone/>
            </a:pPr>
            <a:r>
              <a:rPr lang="tr-TR" u="sng" dirty="0">
                <a:solidFill>
                  <a:srgbClr val="FF0000"/>
                </a:solidFill>
              </a:rPr>
              <a:t>   </a:t>
            </a:r>
            <a:r>
              <a:rPr lang="tr-TR" dirty="0">
                <a:solidFill>
                  <a:srgbClr val="FF0000"/>
                </a:solidFill>
              </a:rPr>
              <a:t>Bu aşamada, çocuğunuzla konuşarak günde en az ne kadar ders çalışabileceğini sorun</a:t>
            </a:r>
            <a:r>
              <a:rPr lang="tr-TR" dirty="0"/>
              <a:t>. Diyelim ki yarım saat demiş olsun. Bu sürenin yarısı olan 15 dakikayı esas alın. Çocuğunuza da, “Sen yarım saat dedin ama ben senden yarım saat çalışmanı istemiyorum, sadece 15 dakika çalışmanı istiyorum” deyin.</a:t>
            </a:r>
          </a:p>
          <a:p>
            <a:pPr marL="0" indent="0" algn="just">
              <a:buNone/>
            </a:pPr>
            <a:r>
              <a:rPr lang="tr-TR" dirty="0"/>
              <a:t>    “</a:t>
            </a:r>
            <a:r>
              <a:rPr lang="tr-TR" u="sng" dirty="0"/>
              <a:t>Çünkü, şu an sende öncelikle ders çalışma alışkanlığını kazandırmamız gerekiyor</a:t>
            </a:r>
            <a:r>
              <a:rPr lang="tr-TR" dirty="0"/>
              <a:t>” </a:t>
            </a:r>
            <a:r>
              <a:rPr lang="tr-TR" dirty="0">
                <a:solidFill>
                  <a:srgbClr val="FF0000"/>
                </a:solidFill>
              </a:rPr>
              <a:t>gibi bir açıklama, uygulamanın başlangıç mantığını çocuğun fark etmesini sağlar</a:t>
            </a:r>
            <a:r>
              <a:rPr lang="tr-TR" dirty="0"/>
              <a:t>. </a:t>
            </a:r>
          </a:p>
          <a:p>
            <a:pPr marL="0" indent="0" algn="just">
              <a:buNone/>
            </a:pPr>
            <a:r>
              <a:rPr lang="tr-TR" u="sng" dirty="0">
                <a:solidFill>
                  <a:srgbClr val="FF0000"/>
                </a:solidFill>
              </a:rPr>
              <a:t>İKİNCİ AŞAMA : (2-3 Adımlar)</a:t>
            </a:r>
          </a:p>
          <a:p>
            <a:pPr marL="0" indent="0" algn="just">
              <a:buNone/>
            </a:pPr>
            <a:r>
              <a:rPr lang="tr-TR" dirty="0"/>
              <a:t>     </a:t>
            </a:r>
            <a:r>
              <a:rPr lang="tr-TR" dirty="0">
                <a:solidFill>
                  <a:srgbClr val="FF0000"/>
                </a:solidFill>
              </a:rPr>
              <a:t>Rutin oluşturma; temel hedef, çocuğunuzun belirlenen süreyi her gün çalışmasını sağlamak olmalı</a:t>
            </a:r>
            <a:r>
              <a:rPr lang="tr-TR" dirty="0"/>
              <a:t>. Rutin oluşturma iki kuralla yapılabilir Bu kurallarımızdan birincisi, belirlediğimiz bu 15 dakikalık çalışma süresini her gün tekrarlayacağız. Tüm sürelerimizi biriktirip hafta sonu çalışmak yok” şeklinde bir açıklama yapın. Düzeni kurun Bu aşamada, çocuğunuzun çalışma ortamı ile ilgili düzenin oturtulması gerekiyor. Çocuğa, “İkinci kuralımız, televizyon karşısında, yatarak, uzanarak çalışmak yok. Belirlediğimiz süreyi, çalışma odamızda ve masamızda tamamlıyoruz. Çünkü, senin hep aynı ortamda çalışmanı sağlayarak çalışma alışkanlığını pekiştirmek istiyoruz” demelisiniz.</a:t>
            </a:r>
          </a:p>
        </p:txBody>
      </p:sp>
    </p:spTree>
    <p:extLst>
      <p:ext uri="{BB962C8B-B14F-4D97-AF65-F5344CB8AC3E}">
        <p14:creationId xmlns:p14="http://schemas.microsoft.com/office/powerpoint/2010/main" val="240874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7F945EA-8470-4B2A-BFED-C47603D4439B}"/>
              </a:ext>
            </a:extLst>
          </p:cNvPr>
          <p:cNvSpPr>
            <a:spLocks noGrp="1"/>
          </p:cNvSpPr>
          <p:nvPr>
            <p:ph type="title"/>
          </p:nvPr>
        </p:nvSpPr>
        <p:spPr>
          <a:xfrm>
            <a:off x="838200" y="365126"/>
            <a:ext cx="10515600" cy="825722"/>
          </a:xfrm>
        </p:spPr>
        <p:txBody>
          <a:bodyPr/>
          <a:lstStyle/>
          <a:p>
            <a:r>
              <a:rPr lang="tr-TR" dirty="0"/>
              <a:t>2-Otokontrolü sağlayın</a:t>
            </a:r>
          </a:p>
        </p:txBody>
      </p:sp>
      <p:sp>
        <p:nvSpPr>
          <p:cNvPr id="3" name="İçerik Yer Tutucusu 2">
            <a:extLst>
              <a:ext uri="{FF2B5EF4-FFF2-40B4-BE49-F238E27FC236}">
                <a16:creationId xmlns="" xmlns:a16="http://schemas.microsoft.com/office/drawing/2014/main" id="{080DD6F8-6598-4751-B568-D52F890628B7}"/>
              </a:ext>
            </a:extLst>
          </p:cNvPr>
          <p:cNvSpPr>
            <a:spLocks noGrp="1"/>
          </p:cNvSpPr>
          <p:nvPr>
            <p:ph idx="1"/>
          </p:nvPr>
        </p:nvSpPr>
        <p:spPr>
          <a:xfrm>
            <a:off x="838200" y="1190848"/>
            <a:ext cx="10515600" cy="4986115"/>
          </a:xfrm>
        </p:spPr>
        <p:txBody>
          <a:bodyPr/>
          <a:lstStyle/>
          <a:p>
            <a:pPr marL="0" indent="0">
              <a:buNone/>
            </a:pPr>
            <a:r>
              <a:rPr lang="tr-TR" dirty="0"/>
              <a:t>   Çocuğunuzun belirlenen sürenin altına düşmemesini sağlayın. Bu aşamada çocuğunuzla, “Senden, belirlediğimiz 15 dakikalık sürenin altına düşmemeni istiyorum. Bunun nedeni, senin ders çalışma alışkanlığını kazanabilmen için otokontrolünü güçlendirmeyi istememiz. Böylece, belirli bir öz disiplin kazanacak ve bu alışkanlığı iyice güçlendirmiş olacaksın” şeklinde konuşun. Masasına bir çalar saat koyarak kurmasını istemek ve süreyi çalar saatle kontrol altına almak mümkün.</a:t>
            </a:r>
          </a:p>
        </p:txBody>
      </p:sp>
      <p:pic>
        <p:nvPicPr>
          <p:cNvPr id="4" name="Resim 3">
            <a:extLst>
              <a:ext uri="{FF2B5EF4-FFF2-40B4-BE49-F238E27FC236}">
                <a16:creationId xmlns="" xmlns:a16="http://schemas.microsoft.com/office/drawing/2014/main" id="{44DB62D9-77B2-479C-9E8B-EAE495E2A8D2}"/>
              </a:ext>
            </a:extLst>
          </p:cNvPr>
          <p:cNvPicPr>
            <a:picLocks noChangeAspect="1"/>
          </p:cNvPicPr>
          <p:nvPr/>
        </p:nvPicPr>
        <p:blipFill>
          <a:blip r:embed="rId2"/>
          <a:stretch>
            <a:fillRect/>
          </a:stretch>
        </p:blipFill>
        <p:spPr>
          <a:xfrm>
            <a:off x="6096000" y="4043991"/>
            <a:ext cx="3151376" cy="2814009"/>
          </a:xfrm>
          <a:prstGeom prst="rect">
            <a:avLst/>
          </a:prstGeom>
        </p:spPr>
      </p:pic>
    </p:spTree>
    <p:extLst>
      <p:ext uri="{BB962C8B-B14F-4D97-AF65-F5344CB8AC3E}">
        <p14:creationId xmlns:p14="http://schemas.microsoft.com/office/powerpoint/2010/main" val="3974907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 xmlns:a16="http://schemas.microsoft.com/office/drawing/2014/main" id="{D708AA1D-71CC-4633-AC2D-99328993C8B2}"/>
              </a:ext>
            </a:extLst>
          </p:cNvPr>
          <p:cNvPicPr>
            <a:picLocks noGrp="1" noChangeAspect="1"/>
          </p:cNvPicPr>
          <p:nvPr>
            <p:ph idx="1"/>
          </p:nvPr>
        </p:nvPicPr>
        <p:blipFill>
          <a:blip r:embed="rId2" cstate="print"/>
          <a:stretch>
            <a:fillRect/>
          </a:stretch>
        </p:blipFill>
        <p:spPr>
          <a:xfrm>
            <a:off x="429660" y="494525"/>
            <a:ext cx="3887159" cy="2934475"/>
          </a:xfrm>
          <a:prstGeom prst="rect">
            <a:avLst/>
          </a:prstGeom>
        </p:spPr>
      </p:pic>
      <p:pic>
        <p:nvPicPr>
          <p:cNvPr id="7" name="Resim 6">
            <a:extLst>
              <a:ext uri="{FF2B5EF4-FFF2-40B4-BE49-F238E27FC236}">
                <a16:creationId xmlns="" xmlns:a16="http://schemas.microsoft.com/office/drawing/2014/main" id="{2680E08D-CA3C-430B-B014-24AEFED146E1}"/>
              </a:ext>
            </a:extLst>
          </p:cNvPr>
          <p:cNvPicPr>
            <a:picLocks noChangeAspect="1"/>
          </p:cNvPicPr>
          <p:nvPr/>
        </p:nvPicPr>
        <p:blipFill>
          <a:blip r:embed="rId3"/>
          <a:stretch>
            <a:fillRect/>
          </a:stretch>
        </p:blipFill>
        <p:spPr>
          <a:xfrm>
            <a:off x="7517219" y="494525"/>
            <a:ext cx="3548562" cy="2849414"/>
          </a:xfrm>
          <a:prstGeom prst="rect">
            <a:avLst/>
          </a:prstGeom>
        </p:spPr>
      </p:pic>
      <p:pic>
        <p:nvPicPr>
          <p:cNvPr id="8" name="Resim 7">
            <a:extLst>
              <a:ext uri="{FF2B5EF4-FFF2-40B4-BE49-F238E27FC236}">
                <a16:creationId xmlns="" xmlns:a16="http://schemas.microsoft.com/office/drawing/2014/main" id="{E1FB1CD4-DE3E-42A1-B221-680FC80F4304}"/>
              </a:ext>
            </a:extLst>
          </p:cNvPr>
          <p:cNvPicPr>
            <a:picLocks noChangeAspect="1"/>
          </p:cNvPicPr>
          <p:nvPr/>
        </p:nvPicPr>
        <p:blipFill>
          <a:blip r:embed="rId4"/>
          <a:stretch>
            <a:fillRect/>
          </a:stretch>
        </p:blipFill>
        <p:spPr>
          <a:xfrm>
            <a:off x="3696004" y="3571265"/>
            <a:ext cx="3438442" cy="2792210"/>
          </a:xfrm>
          <a:prstGeom prst="rect">
            <a:avLst/>
          </a:prstGeom>
        </p:spPr>
      </p:pic>
      <p:sp>
        <p:nvSpPr>
          <p:cNvPr id="9" name="Metin kutusu 8">
            <a:extLst>
              <a:ext uri="{FF2B5EF4-FFF2-40B4-BE49-F238E27FC236}">
                <a16:creationId xmlns="" xmlns:a16="http://schemas.microsoft.com/office/drawing/2014/main" id="{3665A8AA-345C-43BA-9822-FC124F0B8748}"/>
              </a:ext>
            </a:extLst>
          </p:cNvPr>
          <p:cNvSpPr txBox="1"/>
          <p:nvPr/>
        </p:nvSpPr>
        <p:spPr>
          <a:xfrm>
            <a:off x="4497571" y="776177"/>
            <a:ext cx="2753833" cy="523220"/>
          </a:xfrm>
          <a:prstGeom prst="rect">
            <a:avLst/>
          </a:prstGeom>
          <a:noFill/>
        </p:spPr>
        <p:txBody>
          <a:bodyPr wrap="square" rtlCol="0">
            <a:spAutoFit/>
          </a:bodyPr>
          <a:lstStyle/>
          <a:p>
            <a:r>
              <a:rPr lang="tr-TR" sz="2800" dirty="0">
                <a:latin typeface="Arial Rounded MT Bold" panose="020F0704030504030204" pitchFamily="34" charset="0"/>
              </a:rPr>
              <a:t>OTOKONTROL</a:t>
            </a:r>
          </a:p>
        </p:txBody>
      </p:sp>
    </p:spTree>
    <p:extLst>
      <p:ext uri="{BB962C8B-B14F-4D97-AF65-F5344CB8AC3E}">
        <p14:creationId xmlns:p14="http://schemas.microsoft.com/office/powerpoint/2010/main" val="8379233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617</Words>
  <Application>Microsoft Office PowerPoint</Application>
  <PresentationFormat>Özel</PresentationFormat>
  <Paragraphs>32</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Office Teması</vt:lpstr>
      <vt:lpstr>DERS ÇALIŞMAK İSTEMEYEN ÇOCUKLA NASIL BAŞA ÇIKILABİLİR</vt:lpstr>
      <vt:lpstr>Neden Ders Çalışmazlar:</vt:lpstr>
      <vt:lpstr>PowerPoint Sunusu</vt:lpstr>
      <vt:lpstr>PowerPoint Sunusu</vt:lpstr>
      <vt:lpstr>Ders Çalıştırmada Öneriler:</vt:lpstr>
      <vt:lpstr>PowerPoint Sunusu</vt:lpstr>
      <vt:lpstr>1-Psikolojik Direnci Kırma</vt:lpstr>
      <vt:lpstr>2-Otokontrolü sağlayın</vt:lpstr>
      <vt:lpstr>PowerPoint Sunusu</vt:lpstr>
      <vt:lpstr>3-Motivasyonu artırın</vt:lpstr>
      <vt:lpstr> Onları Yüreklendirin Ödüllendirin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 ÇALIŞMAK İSTEMEYEN ÇOCUKLA NASIL BAŞA ÇIKILABİLİR</dc:title>
  <dc:creator>user</dc:creator>
  <cp:lastModifiedBy>user</cp:lastModifiedBy>
  <cp:revision>1</cp:revision>
  <dcterms:modified xsi:type="dcterms:W3CDTF">2021-11-04T12:59:03Z</dcterms:modified>
</cp:coreProperties>
</file>